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ENTAMOEBA HYSTOLYTICA</a:t>
            </a:r>
            <a:br>
              <a:rPr lang="en-US" dirty="0" smtClean="0"/>
            </a:br>
            <a:r>
              <a:rPr lang="en-US" dirty="0" smtClean="0"/>
              <a:t>Laboratory Diagnosis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191000" y="5105400"/>
            <a:ext cx="4572000" cy="94897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marR="5080" lvl="0" algn="ctr">
              <a:spcBef>
                <a:spcPts val="100"/>
              </a:spcBef>
              <a:defRPr/>
            </a:pPr>
            <a:r>
              <a:rPr lang="en-US" b="1" kern="0" spc="-5" dirty="0" smtClean="0">
                <a:solidFill>
                  <a:srgbClr val="686363"/>
                </a:solidFill>
                <a:latin typeface="Century Schoolbook" panose="02040604050505020304"/>
                <a:cs typeface="Century Schoolbook" panose="02040604050505020304"/>
              </a:rPr>
              <a:t>           Dr </a:t>
            </a:r>
            <a:r>
              <a:rPr lang="en-US" b="1" kern="0" spc="-5" dirty="0" err="1" smtClean="0">
                <a:solidFill>
                  <a:srgbClr val="686363"/>
                </a:solidFill>
                <a:latin typeface="Century Schoolbook" panose="02040604050505020304"/>
                <a:cs typeface="Century Schoolbook" panose="02040604050505020304"/>
              </a:rPr>
              <a:t>Sowmya</a:t>
            </a:r>
            <a:r>
              <a:rPr lang="en-US" b="1" kern="0" spc="-5" dirty="0" smtClean="0">
                <a:solidFill>
                  <a:srgbClr val="686363"/>
                </a:solidFill>
                <a:latin typeface="Century Schoolbook" panose="02040604050505020304"/>
                <a:cs typeface="Century Schoolbook" panose="02040604050505020304"/>
              </a:rPr>
              <a:t> R S G</a:t>
            </a:r>
          </a:p>
          <a:p>
            <a:pPr marL="12700" marR="5080" lvl="0" algn="ctr">
              <a:spcBef>
                <a:spcPts val="100"/>
              </a:spcBef>
              <a:defRPr/>
            </a:pPr>
            <a:r>
              <a:rPr lang="en-US" b="1" kern="0" spc="-5" dirty="0" smtClean="0">
                <a:solidFill>
                  <a:srgbClr val="686363"/>
                </a:solidFill>
                <a:latin typeface="Century Schoolbook" panose="02040604050505020304"/>
                <a:cs typeface="Century Schoolbook" panose="02040604050505020304"/>
              </a:rPr>
              <a:t>            Assistant Professor</a:t>
            </a:r>
          </a:p>
          <a:p>
            <a:pPr marL="12700" marR="5080" lvl="0" algn="ctr">
              <a:spcBef>
                <a:spcPts val="100"/>
              </a:spcBef>
              <a:defRPr/>
            </a:pPr>
            <a:r>
              <a:rPr lang="en-US" b="1" kern="0" spc="-5" dirty="0" smtClean="0">
                <a:solidFill>
                  <a:srgbClr val="686363"/>
                </a:solidFill>
                <a:latin typeface="Century Schoolbook" panose="02040604050505020304"/>
                <a:cs typeface="Century Schoolbook" panose="02040604050505020304"/>
              </a:rPr>
              <a:t>              Dept of Pathology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8"/>
          <p:cNvSpPr/>
          <p:nvPr/>
        </p:nvSpPr>
        <p:spPr>
          <a:xfrm>
            <a:off x="457200" y="990600"/>
            <a:ext cx="8458200" cy="5333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30479" y="560578"/>
            <a:ext cx="600138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b="1" spc="-6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LABORATORY</a:t>
            </a:r>
            <a:r>
              <a:rPr sz="4500" b="1" spc="-6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4500" b="1" spc="-1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DIAGNOSIS</a:t>
            </a:r>
            <a:endParaRPr sz="45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45920" y="1935479"/>
            <a:ext cx="5852159" cy="43891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just"/>
            <a:endParaRPr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just"/>
            <a:endParaRPr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just"/>
            <a:endParaRPr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just"/>
            <a:endParaRPr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" y="0"/>
            <a:ext cx="8229600" cy="6553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just"/>
            <a:endParaRPr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438400"/>
            <a:ext cx="6934200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355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Specimen:</a:t>
            </a:r>
          </a:p>
          <a:p>
            <a:pPr marL="19685" marR="5080" indent="1534795" algn="just">
              <a:lnSpc>
                <a:spcPct val="100000"/>
              </a:lnSpc>
              <a:spcBef>
                <a:spcPts val="755"/>
              </a:spcBef>
            </a:pPr>
            <a:r>
              <a:rPr lang="en-US" sz="2400" spc="-5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spc="-125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various</a:t>
            </a:r>
            <a:r>
              <a:rPr lang="en-US" sz="2400" spc="-135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sample</a:t>
            </a:r>
            <a:r>
              <a:rPr lang="en-US" sz="2400" spc="-155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collected</a:t>
            </a:r>
            <a:r>
              <a:rPr lang="en-US" sz="2400" spc="-45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400" spc="-9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laboratory  investigation </a:t>
            </a:r>
            <a:r>
              <a:rPr lang="en-US" sz="2400" spc="-5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include </a:t>
            </a:r>
            <a:r>
              <a:rPr lang="en-US" sz="3200" spc="-15" dirty="0" smtClean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stool, </a:t>
            </a:r>
            <a:r>
              <a:rPr lang="en-US" sz="3200" spc="-20" dirty="0" smtClean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swabs,  aspirated </a:t>
            </a:r>
            <a:r>
              <a:rPr lang="en-US" sz="3200" spc="-15" dirty="0" smtClean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pus, </a:t>
            </a:r>
            <a:r>
              <a:rPr lang="en-US" sz="3200" spc="-5" dirty="0" smtClean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blood, </a:t>
            </a:r>
            <a:r>
              <a:rPr lang="en-US" sz="3200" spc="-80" dirty="0" smtClean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CSF,  </a:t>
            </a:r>
            <a:r>
              <a:rPr lang="en-US" sz="3200" spc="-5" dirty="0" smtClean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biopsied and </a:t>
            </a:r>
            <a:r>
              <a:rPr lang="en-US" sz="3200" spc="-10" dirty="0" smtClean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autopsied  material.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948690">
              <a:lnSpc>
                <a:spcPct val="100000"/>
              </a:lnSpc>
              <a:spcBef>
                <a:spcPts val="1060"/>
              </a:spcBef>
            </a:pPr>
            <a:r>
              <a:rPr lang="en-US" sz="4400" b="1" spc="-20" dirty="0" smtClean="0">
                <a:solidFill>
                  <a:srgbClr val="C00000"/>
                </a:solidFill>
                <a:latin typeface="Constantia" panose="02030602050306030303"/>
                <a:cs typeface="Constantia" panose="02030602050306030303"/>
              </a:rPr>
              <a:t>Extra </a:t>
            </a:r>
            <a:r>
              <a:rPr lang="en-US" sz="4400" b="1" spc="-15" dirty="0" smtClean="0">
                <a:solidFill>
                  <a:srgbClr val="C00000"/>
                </a:solidFill>
                <a:latin typeface="Constantia" panose="02030602050306030303"/>
                <a:cs typeface="Constantia" panose="02030602050306030303"/>
              </a:rPr>
              <a:t>intestinal</a:t>
            </a:r>
            <a:r>
              <a:rPr lang="en-US" sz="4400" b="1" spc="-170" dirty="0" smtClean="0">
                <a:solidFill>
                  <a:srgbClr val="C00000"/>
                </a:solidFill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4400" b="1" spc="-5" dirty="0" err="1" smtClean="0">
                <a:solidFill>
                  <a:srgbClr val="C00000"/>
                </a:solidFill>
                <a:latin typeface="Constantia" panose="02030602050306030303"/>
                <a:cs typeface="Constantia" panose="02030602050306030303"/>
              </a:rPr>
              <a:t>amoebiasis</a:t>
            </a:r>
            <a:r>
              <a:rPr lang="en-US" sz="4400" b="1" spc="-5" dirty="0" smtClean="0">
                <a:solidFill>
                  <a:srgbClr val="C00000"/>
                </a:solidFill>
                <a:latin typeface="Constantia" panose="02030602050306030303"/>
                <a:cs typeface="Constantia" panose="02030602050306030303"/>
              </a:rPr>
              <a:t>:</a:t>
            </a:r>
            <a:endParaRPr lang="en-US" sz="4400" dirty="0" smtClean="0">
              <a:latin typeface="Constantia" panose="02030602050306030303"/>
              <a:cs typeface="Constantia" panose="02030602050306030303"/>
            </a:endParaRPr>
          </a:p>
          <a:p>
            <a:pPr marL="669290" indent="-454660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669925" algn="l"/>
              </a:tabLst>
            </a:pPr>
            <a:r>
              <a:rPr lang="en-US" sz="4300" b="1" u="heavy" spc="-20" dirty="0" smtClean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onstantia" panose="02030602050306030303"/>
                <a:cs typeface="Constantia" panose="02030602050306030303"/>
              </a:rPr>
              <a:t>Parasitological:</a:t>
            </a:r>
            <a:endParaRPr lang="en-US" sz="4300" dirty="0" smtClean="0">
              <a:latin typeface="Constantia" panose="02030602050306030303"/>
              <a:cs typeface="Constantia" panose="02030602050306030303"/>
            </a:endParaRPr>
          </a:p>
          <a:p>
            <a:pPr marL="121920" marR="292735" indent="716280" algn="just">
              <a:lnSpc>
                <a:spcPct val="100000"/>
              </a:lnSpc>
              <a:spcBef>
                <a:spcPts val="715"/>
              </a:spcBef>
            </a:pPr>
            <a:r>
              <a:rPr lang="en-US" sz="3000" b="1" spc="-20" dirty="0" smtClean="0">
                <a:latin typeface="Constantia" panose="02030602050306030303"/>
                <a:cs typeface="Constantia" panose="02030602050306030303"/>
              </a:rPr>
              <a:t>wet </a:t>
            </a:r>
            <a:r>
              <a:rPr lang="en-US" sz="3000" b="1" dirty="0" smtClean="0">
                <a:latin typeface="Constantia" panose="02030602050306030303"/>
                <a:cs typeface="Constantia" panose="02030602050306030303"/>
              </a:rPr>
              <a:t>(saline and iodine) and </a:t>
            </a:r>
            <a:r>
              <a:rPr lang="en-US" sz="3000" b="1" spc="-5" dirty="0" smtClean="0">
                <a:latin typeface="Constantia" panose="02030602050306030303"/>
                <a:cs typeface="Constantia" panose="02030602050306030303"/>
              </a:rPr>
              <a:t>permanent  </a:t>
            </a:r>
            <a:r>
              <a:rPr lang="en-US" sz="3000" b="1" spc="-10" dirty="0" smtClean="0">
                <a:latin typeface="Constantia" panose="02030602050306030303"/>
                <a:cs typeface="Constantia" panose="02030602050306030303"/>
              </a:rPr>
              <a:t>preparation </a:t>
            </a:r>
            <a:r>
              <a:rPr lang="en-US" sz="3000" b="1" dirty="0" smtClean="0">
                <a:latin typeface="Constantia" panose="02030602050306030303"/>
                <a:cs typeface="Constantia" panose="02030602050306030303"/>
              </a:rPr>
              <a:t>of </a:t>
            </a:r>
            <a:r>
              <a:rPr lang="en-US" sz="3000" b="1" spc="-5" dirty="0" smtClean="0">
                <a:latin typeface="Constantia" panose="02030602050306030303"/>
                <a:cs typeface="Constantia" panose="02030602050306030303"/>
              </a:rPr>
              <a:t>clinical material </a:t>
            </a:r>
            <a:r>
              <a:rPr lang="en-US" sz="3000" b="1" dirty="0" smtClean="0">
                <a:latin typeface="Constantia" panose="02030602050306030303"/>
                <a:cs typeface="Constantia" panose="02030602050306030303"/>
              </a:rPr>
              <a:t>obtained</a:t>
            </a:r>
            <a:r>
              <a:rPr lang="en-US" sz="3000" b="1" spc="-265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3000" b="1" spc="-10" dirty="0" smtClean="0">
                <a:latin typeface="Constantia" panose="02030602050306030303"/>
                <a:cs typeface="Constantia" panose="02030602050306030303"/>
              </a:rPr>
              <a:t>from  </a:t>
            </a:r>
            <a:r>
              <a:rPr lang="en-US" sz="3000" b="1" spc="-5" dirty="0" smtClean="0">
                <a:latin typeface="Constantia" panose="02030602050306030303"/>
                <a:cs typeface="Constantia" panose="02030602050306030303"/>
              </a:rPr>
              <a:t>lesion.</a:t>
            </a:r>
            <a:endParaRPr lang="en-US" sz="3000" dirty="0" smtClean="0">
              <a:latin typeface="Constantia" panose="02030602050306030303"/>
              <a:cs typeface="Constantia" panose="02030602050306030303"/>
            </a:endParaRPr>
          </a:p>
          <a:p>
            <a:pPr marL="527685" indent="-515620">
              <a:lnSpc>
                <a:spcPct val="100000"/>
              </a:lnSpc>
              <a:spcBef>
                <a:spcPts val="870"/>
              </a:spcBef>
              <a:buAutoNum type="arabicPeriod" startAt="2"/>
              <a:tabLst>
                <a:tab pos="528320" algn="l"/>
              </a:tabLst>
            </a:pPr>
            <a:r>
              <a:rPr lang="en-US" sz="4300" b="1" u="heavy" spc="-10" dirty="0" smtClean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onstantia" panose="02030602050306030303"/>
                <a:cs typeface="Constantia" panose="02030602050306030303"/>
              </a:rPr>
              <a:t>Serological:</a:t>
            </a:r>
            <a:endParaRPr lang="en-US" sz="4300" dirty="0" smtClean="0">
              <a:latin typeface="Constantia" panose="02030602050306030303"/>
              <a:cs typeface="Constantia" panose="02030602050306030303"/>
            </a:endParaRPr>
          </a:p>
          <a:p>
            <a:pPr marL="880110" marR="1071880" indent="123190" algn="just">
              <a:lnSpc>
                <a:spcPct val="120000"/>
              </a:lnSpc>
              <a:spcBef>
                <a:spcPts val="95"/>
              </a:spcBef>
            </a:pPr>
            <a:r>
              <a:rPr lang="en-US" sz="3000" b="1" dirty="0" smtClean="0">
                <a:latin typeface="Constantia" panose="02030602050306030303"/>
                <a:cs typeface="Constantia" panose="02030602050306030303"/>
              </a:rPr>
              <a:t>CFT ( </a:t>
            </a:r>
            <a:r>
              <a:rPr lang="en-US" sz="3000" b="1" spc="-5" dirty="0" smtClean="0">
                <a:latin typeface="Constantia" panose="02030602050306030303"/>
                <a:cs typeface="Constantia" panose="02030602050306030303"/>
              </a:rPr>
              <a:t>Complement Fixation </a:t>
            </a:r>
            <a:r>
              <a:rPr lang="en-US" sz="3000" b="1" spc="-45" dirty="0" smtClean="0">
                <a:latin typeface="Constantia" panose="02030602050306030303"/>
                <a:cs typeface="Constantia" panose="02030602050306030303"/>
              </a:rPr>
              <a:t>Test)  </a:t>
            </a:r>
            <a:r>
              <a:rPr lang="en-US" sz="3000" b="1" spc="-5" dirty="0" smtClean="0">
                <a:latin typeface="Constantia" panose="02030602050306030303"/>
                <a:cs typeface="Constantia" panose="02030602050306030303"/>
              </a:rPr>
              <a:t>ELISA, </a:t>
            </a:r>
            <a:r>
              <a:rPr lang="en-US" sz="3000" b="1" dirty="0" smtClean="0">
                <a:latin typeface="Constantia" panose="02030602050306030303"/>
                <a:cs typeface="Constantia" panose="02030602050306030303"/>
              </a:rPr>
              <a:t>Dot </a:t>
            </a:r>
            <a:r>
              <a:rPr lang="en-US" sz="3000" b="1" spc="-5" dirty="0" smtClean="0">
                <a:latin typeface="Constantia" panose="02030602050306030303"/>
                <a:cs typeface="Constantia" panose="02030602050306030303"/>
              </a:rPr>
              <a:t>ELISA, </a:t>
            </a:r>
            <a:r>
              <a:rPr lang="en-US" sz="3000" b="1" spc="-55" dirty="0" smtClean="0">
                <a:latin typeface="Constantia" panose="02030602050306030303"/>
                <a:cs typeface="Constantia" panose="02030602050306030303"/>
              </a:rPr>
              <a:t>IFA </a:t>
            </a:r>
            <a:r>
              <a:rPr lang="en-US" sz="3000" b="1" spc="-10" dirty="0" smtClean="0">
                <a:latin typeface="Constantia" panose="02030602050306030303"/>
                <a:cs typeface="Constantia" panose="02030602050306030303"/>
              </a:rPr>
              <a:t>test </a:t>
            </a:r>
            <a:r>
              <a:rPr lang="en-US" sz="3000" b="1" spc="-15" dirty="0" smtClean="0">
                <a:latin typeface="Constantia" panose="02030602050306030303"/>
                <a:cs typeface="Constantia" panose="02030602050306030303"/>
              </a:rPr>
              <a:t>are </a:t>
            </a:r>
            <a:r>
              <a:rPr lang="en-US" sz="3000" b="1" dirty="0" smtClean="0">
                <a:latin typeface="Constantia" panose="02030602050306030303"/>
                <a:cs typeface="Constantia" panose="02030602050306030303"/>
              </a:rPr>
              <a:t>in</a:t>
            </a:r>
            <a:r>
              <a:rPr lang="en-US" sz="3000" b="1" spc="-390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3000" b="1" dirty="0" smtClean="0">
                <a:latin typeface="Constantia" panose="02030602050306030303"/>
                <a:cs typeface="Constantia" panose="02030602050306030303"/>
              </a:rPr>
              <a:t>use.</a:t>
            </a:r>
            <a:endParaRPr lang="en-US" sz="3000" dirty="0" smtClean="0">
              <a:latin typeface="Constantia" panose="02030602050306030303"/>
              <a:cs typeface="Constantia" panose="02030602050306030303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99745" indent="-487680">
              <a:lnSpc>
                <a:spcPct val="100000"/>
              </a:lnSpc>
              <a:spcBef>
                <a:spcPts val="1160"/>
              </a:spcBef>
              <a:buClr>
                <a:srgbClr val="000000"/>
              </a:buClr>
              <a:buAutoNum type="arabicPeriod" startAt="3"/>
              <a:tabLst>
                <a:tab pos="500380" algn="l"/>
              </a:tabLst>
            </a:pPr>
            <a:r>
              <a:rPr lang="en-US" sz="4400" b="1" u="heavy" spc="-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Biochemical</a:t>
            </a:r>
            <a:r>
              <a:rPr lang="en-US" sz="4400" b="1" u="heavy" spc="-9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4400" b="1" u="heavy" spc="-7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Test:</a:t>
            </a:r>
            <a:endParaRPr lang="en-US" sz="4400" dirty="0" smtClean="0">
              <a:latin typeface="Constantia" panose="02030602050306030303"/>
              <a:cs typeface="Constantia" panose="02030602050306030303"/>
            </a:endParaRPr>
          </a:p>
          <a:p>
            <a:pPr marL="204470" marR="858520" indent="440690">
              <a:lnSpc>
                <a:spcPct val="100000"/>
              </a:lnSpc>
              <a:spcBef>
                <a:spcPts val="710"/>
              </a:spcBef>
            </a:pPr>
            <a:r>
              <a:rPr lang="en-US" b="1" spc="-20" dirty="0" smtClean="0">
                <a:latin typeface="Constantia" panose="02030602050306030303"/>
                <a:cs typeface="Constantia" panose="02030602050306030303"/>
              </a:rPr>
              <a:t>Liver </a:t>
            </a:r>
            <a:r>
              <a:rPr lang="en-US" b="1" spc="-5" dirty="0" smtClean="0">
                <a:latin typeface="Constantia" panose="02030602050306030303"/>
                <a:cs typeface="Constantia" panose="02030602050306030303"/>
              </a:rPr>
              <a:t>Function </a:t>
            </a:r>
            <a:r>
              <a:rPr lang="en-US" b="1" spc="-55" dirty="0" smtClean="0">
                <a:latin typeface="Constantia" panose="02030602050306030303"/>
                <a:cs typeface="Constantia" panose="02030602050306030303"/>
              </a:rPr>
              <a:t>Test </a:t>
            </a:r>
            <a:r>
              <a:rPr lang="en-US" b="1" spc="-10" dirty="0" smtClean="0">
                <a:latin typeface="Constantia" panose="02030602050306030303"/>
                <a:cs typeface="Constantia" panose="02030602050306030303"/>
              </a:rPr>
              <a:t>shows raised</a:t>
            </a:r>
            <a:r>
              <a:rPr lang="en-US" b="1" spc="-440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b="1" spc="-5" dirty="0" smtClean="0">
                <a:latin typeface="Constantia" panose="02030602050306030303"/>
                <a:cs typeface="Constantia" panose="02030602050306030303"/>
              </a:rPr>
              <a:t>alkaline  </a:t>
            </a:r>
            <a:r>
              <a:rPr lang="en-US" b="1" spc="-5" dirty="0" err="1" smtClean="0">
                <a:latin typeface="Constantia" panose="02030602050306030303"/>
                <a:cs typeface="Constantia" panose="02030602050306030303"/>
              </a:rPr>
              <a:t>phosphatase</a:t>
            </a:r>
            <a:r>
              <a:rPr lang="en-US" b="1" spc="-5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b="1" spc="-15" dirty="0" smtClean="0">
                <a:latin typeface="Constantia" panose="02030602050306030303"/>
                <a:cs typeface="Constantia" panose="02030602050306030303"/>
              </a:rPr>
              <a:t>level </a:t>
            </a:r>
            <a:r>
              <a:rPr lang="en-US" b="1" dirty="0" smtClean="0">
                <a:latin typeface="Constantia" panose="02030602050306030303"/>
                <a:cs typeface="Constantia" panose="02030602050306030303"/>
              </a:rPr>
              <a:t>and </a:t>
            </a:r>
            <a:r>
              <a:rPr lang="en-US" b="1" spc="-10" dirty="0" smtClean="0">
                <a:latin typeface="Constantia" panose="02030602050306030303"/>
                <a:cs typeface="Constantia" panose="02030602050306030303"/>
              </a:rPr>
              <a:t>SGOT</a:t>
            </a:r>
            <a:r>
              <a:rPr lang="en-US" b="1" spc="-204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b="1" spc="-15" dirty="0" smtClean="0">
                <a:latin typeface="Constantia" panose="02030602050306030303"/>
                <a:cs typeface="Constantia" panose="02030602050306030303"/>
              </a:rPr>
              <a:t>level.</a:t>
            </a:r>
            <a:endParaRPr lang="en-US" dirty="0" smtClean="0">
              <a:latin typeface="Constantia" panose="02030602050306030303"/>
              <a:cs typeface="Constantia" panose="02030602050306030303"/>
            </a:endParaRPr>
          </a:p>
          <a:p>
            <a:pPr marL="530860" indent="-518795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AutoNum type="arabicPeriod" startAt="4"/>
              <a:tabLst>
                <a:tab pos="531495" algn="l"/>
              </a:tabLst>
            </a:pPr>
            <a:r>
              <a:rPr lang="en-US" sz="4400" b="1" u="heavy" spc="-10" dirty="0" err="1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Intradermal</a:t>
            </a:r>
            <a:r>
              <a:rPr lang="en-US" sz="4400" b="1" u="heavy" spc="-1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4400" b="1" u="heavy" spc="-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Skin</a:t>
            </a:r>
            <a:r>
              <a:rPr lang="en-US" sz="4400" b="1" u="heavy" spc="-12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4400" b="1" u="heavy" spc="-7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Test:</a:t>
            </a:r>
            <a:endParaRPr lang="en-US" sz="4400" dirty="0" smtClean="0">
              <a:latin typeface="Constantia" panose="02030602050306030303"/>
              <a:cs typeface="Constantia" panose="02030602050306030303"/>
            </a:endParaRPr>
          </a:p>
          <a:p>
            <a:pPr marL="204470" marR="5080" indent="633730">
              <a:lnSpc>
                <a:spcPct val="100000"/>
              </a:lnSpc>
              <a:spcBef>
                <a:spcPts val="715"/>
              </a:spcBef>
            </a:pPr>
            <a:r>
              <a:rPr lang="en-US" b="1" dirty="0" smtClean="0">
                <a:latin typeface="Constantia" panose="02030602050306030303"/>
                <a:cs typeface="Constantia" panose="02030602050306030303"/>
              </a:rPr>
              <a:t>In an </a:t>
            </a:r>
            <a:r>
              <a:rPr lang="en-US" b="1" spc="-5" dirty="0" smtClean="0">
                <a:latin typeface="Constantia" panose="02030602050306030303"/>
                <a:cs typeface="Constantia" panose="02030602050306030303"/>
              </a:rPr>
              <a:t>infected individual </a:t>
            </a:r>
            <a:r>
              <a:rPr lang="en-US" b="1" dirty="0" smtClean="0">
                <a:latin typeface="Constantia" panose="02030602050306030303"/>
                <a:cs typeface="Constantia" panose="02030602050306030303"/>
              </a:rPr>
              <a:t>injection of </a:t>
            </a:r>
            <a:r>
              <a:rPr lang="en-US" b="1" spc="-5" dirty="0" smtClean="0">
                <a:latin typeface="Constantia" panose="02030602050306030303"/>
                <a:cs typeface="Constantia" panose="02030602050306030303"/>
              </a:rPr>
              <a:t>0.1ml</a:t>
            </a:r>
            <a:r>
              <a:rPr lang="en-US" b="1" spc="-370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b="1" dirty="0" smtClean="0">
                <a:latin typeface="Constantia" panose="02030602050306030303"/>
                <a:cs typeface="Constantia" panose="02030602050306030303"/>
              </a:rPr>
              <a:t>of  an </a:t>
            </a:r>
            <a:r>
              <a:rPr lang="en-US" b="1" spc="-10" dirty="0" smtClean="0">
                <a:latin typeface="Constantia" panose="02030602050306030303"/>
                <a:cs typeface="Constantia" panose="02030602050306030303"/>
              </a:rPr>
              <a:t>antigen prepared from </a:t>
            </a:r>
            <a:r>
              <a:rPr lang="en-US" b="1" dirty="0" smtClean="0">
                <a:latin typeface="Constantia" panose="02030602050306030303"/>
                <a:cs typeface="Constantia" panose="02030602050306030303"/>
              </a:rPr>
              <a:t>a </a:t>
            </a:r>
            <a:r>
              <a:rPr lang="en-US" b="1" spc="-10" dirty="0" smtClean="0">
                <a:latin typeface="Constantia" panose="02030602050306030303"/>
                <a:cs typeface="Constantia" panose="02030602050306030303"/>
              </a:rPr>
              <a:t>culture </a:t>
            </a:r>
            <a:r>
              <a:rPr lang="en-US" b="1" dirty="0" smtClean="0">
                <a:latin typeface="Constantia" panose="02030602050306030303"/>
                <a:cs typeface="Constantia" panose="02030602050306030303"/>
              </a:rPr>
              <a:t>of </a:t>
            </a:r>
            <a:r>
              <a:rPr lang="en-US" b="1" spc="-5" dirty="0" smtClean="0">
                <a:latin typeface="Constantia" panose="02030602050306030303"/>
                <a:cs typeface="Constantia" panose="02030602050306030303"/>
              </a:rPr>
              <a:t>E.  </a:t>
            </a:r>
            <a:r>
              <a:rPr lang="en-US" b="1" spc="-10" dirty="0" err="1" smtClean="0">
                <a:latin typeface="Constantia" panose="02030602050306030303"/>
                <a:cs typeface="Constantia" panose="02030602050306030303"/>
              </a:rPr>
              <a:t>histolytica</a:t>
            </a:r>
            <a:r>
              <a:rPr lang="en-US" b="1" spc="-10" dirty="0" smtClean="0">
                <a:latin typeface="Constantia" panose="02030602050306030303"/>
                <a:cs typeface="Constantia" panose="02030602050306030303"/>
              </a:rPr>
              <a:t> produces </a:t>
            </a:r>
            <a:r>
              <a:rPr lang="en-US" b="1" dirty="0" smtClean="0">
                <a:latin typeface="Constantia" panose="02030602050306030303"/>
                <a:cs typeface="Constantia" panose="02030602050306030303"/>
              </a:rPr>
              <a:t>at the </a:t>
            </a:r>
            <a:r>
              <a:rPr lang="en-US" b="1" spc="-10" dirty="0" smtClean="0">
                <a:latin typeface="Constantia" panose="02030602050306030303"/>
                <a:cs typeface="Constantia" panose="02030602050306030303"/>
              </a:rPr>
              <a:t>site </a:t>
            </a:r>
            <a:r>
              <a:rPr lang="en-US" b="1" dirty="0" smtClean="0">
                <a:latin typeface="Constantia" panose="02030602050306030303"/>
                <a:cs typeface="Constantia" panose="02030602050306030303"/>
              </a:rPr>
              <a:t>of injection, an  </a:t>
            </a:r>
            <a:r>
              <a:rPr lang="en-US" b="1" dirty="0" err="1" smtClean="0">
                <a:latin typeface="Constantia" panose="02030602050306030303"/>
                <a:cs typeface="Constantia" panose="02030602050306030303"/>
              </a:rPr>
              <a:t>erythema</a:t>
            </a:r>
            <a:r>
              <a:rPr lang="en-US" b="1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b="1" spc="-5" dirty="0" smtClean="0">
                <a:latin typeface="Constantia" panose="02030602050306030303"/>
                <a:cs typeface="Constantia" panose="02030602050306030303"/>
              </a:rPr>
              <a:t>which manifest </a:t>
            </a:r>
            <a:r>
              <a:rPr lang="en-US" b="1" spc="-10" dirty="0" smtClean="0">
                <a:latin typeface="Constantia" panose="02030602050306030303"/>
                <a:cs typeface="Constantia" panose="02030602050306030303"/>
              </a:rPr>
              <a:t>after </a:t>
            </a:r>
            <a:r>
              <a:rPr lang="en-US" b="1" dirty="0" smtClean="0">
                <a:latin typeface="Constantia" panose="02030602050306030303"/>
                <a:cs typeface="Constantia" panose="02030602050306030303"/>
              </a:rPr>
              <a:t>3 </a:t>
            </a:r>
            <a:r>
              <a:rPr lang="en-US" b="1" spc="-5" dirty="0" smtClean="0">
                <a:latin typeface="Constantia" panose="02030602050306030303"/>
                <a:cs typeface="Constantia" panose="02030602050306030303"/>
              </a:rPr>
              <a:t>hrs </a:t>
            </a:r>
            <a:r>
              <a:rPr lang="en-US" b="1" dirty="0" smtClean="0">
                <a:latin typeface="Constantia" panose="02030602050306030303"/>
                <a:cs typeface="Constantia" panose="02030602050306030303"/>
              </a:rPr>
              <a:t>(9-10cm) in  </a:t>
            </a:r>
            <a:r>
              <a:rPr lang="en-US" b="1" spc="-5" dirty="0" smtClean="0">
                <a:latin typeface="Constantia" panose="02030602050306030303"/>
                <a:cs typeface="Constantia" panose="02030602050306030303"/>
              </a:rPr>
              <a:t>diameter</a:t>
            </a:r>
            <a:r>
              <a:rPr lang="en-US" b="1" spc="-180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b="1" dirty="0" smtClean="0">
                <a:latin typeface="Constantia" panose="02030602050306030303"/>
                <a:cs typeface="Constantia" panose="02030602050306030303"/>
              </a:rPr>
              <a:t>and</a:t>
            </a:r>
            <a:r>
              <a:rPr lang="en-US" b="1" spc="-80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b="1" spc="-5" dirty="0" smtClean="0">
                <a:latin typeface="Constantia" panose="02030602050306030303"/>
                <a:cs typeface="Constantia" panose="02030602050306030303"/>
              </a:rPr>
              <a:t>disappearing</a:t>
            </a:r>
            <a:r>
              <a:rPr lang="en-US" b="1" spc="-30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b="1" dirty="0" smtClean="0">
                <a:latin typeface="Constantia" panose="02030602050306030303"/>
                <a:cs typeface="Constantia" panose="02030602050306030303"/>
              </a:rPr>
              <a:t>in</a:t>
            </a:r>
            <a:r>
              <a:rPr lang="en-US" b="1" spc="-105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b="1" dirty="0" smtClean="0">
                <a:latin typeface="Constantia" panose="02030602050306030303"/>
                <a:cs typeface="Constantia" panose="02030602050306030303"/>
              </a:rPr>
              <a:t>another</a:t>
            </a:r>
            <a:r>
              <a:rPr lang="en-US" b="1" spc="-105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b="1" spc="-10" dirty="0" smtClean="0">
                <a:latin typeface="Constantia" panose="02030602050306030303"/>
                <a:cs typeface="Constantia" panose="02030602050306030303"/>
              </a:rPr>
              <a:t>24-48hrs.</a:t>
            </a:r>
            <a:endParaRPr lang="en-US" dirty="0" smtClean="0">
              <a:latin typeface="Constantia" panose="02030602050306030303"/>
              <a:cs typeface="Constantia" panose="02030602050306030303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981200"/>
            <a:ext cx="7620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7525" indent="-505460">
              <a:lnSpc>
                <a:spcPct val="100000"/>
              </a:lnSpc>
              <a:spcBef>
                <a:spcPts val="1060"/>
              </a:spcBef>
              <a:buClr>
                <a:srgbClr val="000000"/>
              </a:buClr>
              <a:buAutoNum type="arabicPeriod" startAt="5"/>
              <a:tabLst>
                <a:tab pos="517525" algn="l"/>
              </a:tabLst>
            </a:pPr>
            <a:r>
              <a:rPr lang="en-US" sz="2800" b="1" u="heavy" spc="-1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Radiological</a:t>
            </a:r>
            <a:r>
              <a:rPr lang="en-US" sz="2800" b="1" u="heavy" spc="3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2800" b="1" u="heavy" spc="-1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Examination:</a:t>
            </a:r>
            <a:endParaRPr lang="en-US" sz="2800" dirty="0" smtClean="0">
              <a:latin typeface="Constantia" panose="02030602050306030303"/>
              <a:cs typeface="Constantia" panose="02030602050306030303"/>
            </a:endParaRPr>
          </a:p>
          <a:p>
            <a:pPr marL="1164590" lvl="1" indent="-283845">
              <a:lnSpc>
                <a:spcPct val="100000"/>
              </a:lnSpc>
              <a:spcBef>
                <a:spcPts val="960"/>
              </a:spcBef>
              <a:buChar char="-"/>
              <a:tabLst>
                <a:tab pos="1165225" algn="l"/>
              </a:tabLst>
            </a:pPr>
            <a:r>
              <a:rPr lang="en-US" sz="2800" b="1" i="1" spc="-5" dirty="0" smtClean="0">
                <a:latin typeface="Constantia" panose="02030602050306030303"/>
                <a:cs typeface="Constantia" panose="02030602050306030303"/>
              </a:rPr>
              <a:t>USG of </a:t>
            </a:r>
            <a:r>
              <a:rPr lang="en-US" sz="2800" b="1" i="1" spc="-10" dirty="0" smtClean="0">
                <a:latin typeface="Constantia" panose="02030602050306030303"/>
                <a:cs typeface="Constantia" panose="02030602050306030303"/>
              </a:rPr>
              <a:t>upper</a:t>
            </a:r>
            <a:r>
              <a:rPr lang="en-US" sz="2800" b="1" i="1" spc="5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2800" b="1" i="1" spc="-5" dirty="0" smtClean="0">
                <a:latin typeface="Constantia" panose="02030602050306030303"/>
                <a:cs typeface="Constantia" panose="02030602050306030303"/>
              </a:rPr>
              <a:t>abdomen</a:t>
            </a:r>
            <a:endParaRPr lang="en-US" sz="2800" dirty="0" smtClean="0">
              <a:latin typeface="Constantia" panose="02030602050306030303"/>
              <a:cs typeface="Constantia" panose="02030602050306030303"/>
            </a:endParaRPr>
          </a:p>
          <a:p>
            <a:pPr marL="1334135" lvl="2" indent="-285750">
              <a:lnSpc>
                <a:spcPct val="100000"/>
              </a:lnSpc>
              <a:spcBef>
                <a:spcPts val="960"/>
              </a:spcBef>
              <a:buChar char="-"/>
              <a:tabLst>
                <a:tab pos="1334770" algn="l"/>
              </a:tabLst>
            </a:pPr>
            <a:r>
              <a:rPr lang="en-US" sz="2800" b="1" i="1" spc="-10" dirty="0" smtClean="0">
                <a:latin typeface="Constantia" panose="02030602050306030303"/>
                <a:cs typeface="Constantia" panose="02030602050306030303"/>
              </a:rPr>
              <a:t>CT-Scan </a:t>
            </a:r>
            <a:r>
              <a:rPr lang="en-US" sz="2800" b="1" i="1" spc="-5" dirty="0" smtClean="0">
                <a:latin typeface="Constantia" panose="02030602050306030303"/>
                <a:cs typeface="Constantia" panose="02030602050306030303"/>
              </a:rPr>
              <a:t>of</a:t>
            </a:r>
            <a:r>
              <a:rPr lang="en-US" sz="2800" b="1" i="1" spc="10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2800" b="1" i="1" spc="-70" dirty="0" smtClean="0">
                <a:latin typeface="Constantia" panose="02030602050306030303"/>
                <a:cs typeface="Constantia" panose="02030602050306030303"/>
              </a:rPr>
              <a:t>liver.</a:t>
            </a:r>
            <a:endParaRPr lang="en-US" sz="2800" dirty="0" smtClean="0">
              <a:latin typeface="Constantia" panose="02030602050306030303"/>
              <a:cs typeface="Constantia" panose="02030602050306030303"/>
            </a:endParaRPr>
          </a:p>
          <a:p>
            <a:pPr marL="165100" marR="5080" lvl="2" indent="883920">
              <a:lnSpc>
                <a:spcPct val="100000"/>
              </a:lnSpc>
              <a:spcBef>
                <a:spcPts val="960"/>
              </a:spcBef>
              <a:buChar char="-"/>
              <a:tabLst>
                <a:tab pos="1334770" algn="l"/>
              </a:tabLst>
            </a:pPr>
            <a:r>
              <a:rPr lang="en-US" sz="2800" b="1" i="1" spc="-5" dirty="0" smtClean="0">
                <a:latin typeface="Constantia" panose="02030602050306030303"/>
                <a:cs typeface="Constantia" panose="02030602050306030303"/>
              </a:rPr>
              <a:t>MRI </a:t>
            </a:r>
            <a:r>
              <a:rPr lang="en-US" sz="2800" b="1" i="1" spc="-10" dirty="0" smtClean="0">
                <a:latin typeface="Constantia" panose="02030602050306030303"/>
                <a:cs typeface="Constantia" panose="02030602050306030303"/>
              </a:rPr>
              <a:t>scan </a:t>
            </a:r>
            <a:r>
              <a:rPr lang="en-US" sz="2800" b="1" i="1" spc="-5" dirty="0" smtClean="0">
                <a:latin typeface="Constantia" panose="02030602050306030303"/>
                <a:cs typeface="Constantia" panose="02030602050306030303"/>
              </a:rPr>
              <a:t>of </a:t>
            </a:r>
            <a:r>
              <a:rPr lang="en-US" sz="2800" b="1" i="1" spc="-20" dirty="0" smtClean="0">
                <a:latin typeface="Constantia" panose="02030602050306030303"/>
                <a:cs typeface="Constantia" panose="02030602050306030303"/>
              </a:rPr>
              <a:t>liver </a:t>
            </a:r>
            <a:r>
              <a:rPr lang="en-US" sz="2800" b="1" i="1" spc="-5" dirty="0" smtClean="0">
                <a:latin typeface="Constantia" panose="02030602050306030303"/>
                <a:cs typeface="Constantia" panose="02030602050306030303"/>
              </a:rPr>
              <a:t>may </a:t>
            </a:r>
            <a:r>
              <a:rPr lang="en-US" sz="2800" b="1" i="1" spc="-10" dirty="0" smtClean="0">
                <a:latin typeface="Constantia" panose="02030602050306030303"/>
                <a:cs typeface="Constantia" panose="02030602050306030303"/>
              </a:rPr>
              <a:t>be  </a:t>
            </a:r>
            <a:r>
              <a:rPr lang="en-US" sz="2800" b="1" i="1" spc="-5" dirty="0" smtClean="0">
                <a:latin typeface="Constantia" panose="02030602050306030303"/>
                <a:cs typeface="Constantia" panose="02030602050306030303"/>
              </a:rPr>
              <a:t>found useful for </a:t>
            </a:r>
            <a:r>
              <a:rPr lang="en-US" sz="2800" b="1" i="1" spc="-15" dirty="0" smtClean="0">
                <a:latin typeface="Constantia" panose="02030602050306030303"/>
                <a:cs typeface="Constantia" panose="02030602050306030303"/>
              </a:rPr>
              <a:t>detection </a:t>
            </a:r>
            <a:r>
              <a:rPr lang="en-US" sz="2800" b="1" i="1" spc="-10" dirty="0" smtClean="0">
                <a:latin typeface="Constantia" panose="02030602050306030303"/>
                <a:cs typeface="Constantia" panose="02030602050306030303"/>
              </a:rPr>
              <a:t>of  </a:t>
            </a:r>
            <a:r>
              <a:rPr lang="en-US" sz="2800" b="1" i="1" spc="-15" dirty="0" smtClean="0">
                <a:latin typeface="Constantia" panose="02030602050306030303"/>
                <a:cs typeface="Constantia" panose="02030602050306030303"/>
              </a:rPr>
              <a:t>Amoebic </a:t>
            </a:r>
            <a:r>
              <a:rPr lang="en-US" sz="2800" b="1" i="1" spc="-20" dirty="0" smtClean="0">
                <a:latin typeface="Constantia" panose="02030602050306030303"/>
                <a:cs typeface="Constantia" panose="02030602050306030303"/>
              </a:rPr>
              <a:t>liver</a:t>
            </a:r>
            <a:r>
              <a:rPr lang="en-US" sz="2800" b="1" i="1" spc="40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2800" b="1" i="1" spc="-15" dirty="0" smtClean="0">
                <a:latin typeface="Constantia" panose="02030602050306030303"/>
                <a:cs typeface="Constantia" panose="02030602050306030303"/>
              </a:rPr>
              <a:t>abscess.</a:t>
            </a:r>
            <a:endParaRPr lang="en-US" sz="2800" dirty="0">
              <a:latin typeface="Constantia" panose="02030602050306030303"/>
              <a:cs typeface="Constantia" panose="02030602050306030303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379730" algn="l"/>
              </a:tabLst>
            </a:pPr>
            <a:r>
              <a:rPr lang="en-US" sz="3600" b="1" spc="-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6. </a:t>
            </a:r>
            <a:r>
              <a:rPr lang="en-US" sz="3600" b="1" spc="-5" dirty="0" err="1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Histopathological</a:t>
            </a:r>
            <a:r>
              <a:rPr lang="en-US" sz="3600" b="1" u="heavy" spc="-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:</a:t>
            </a:r>
            <a:endParaRPr lang="en-US" sz="3600" dirty="0" smtClean="0">
              <a:latin typeface="Constantia" panose="02030602050306030303"/>
              <a:cs typeface="Constantia" panose="02030602050306030303"/>
            </a:endParaRPr>
          </a:p>
          <a:p>
            <a:pPr marL="286385" marR="5080" indent="956945">
              <a:lnSpc>
                <a:spcPct val="100000"/>
              </a:lnSpc>
              <a:spcBef>
                <a:spcPts val="715"/>
              </a:spcBef>
            </a:pPr>
            <a:r>
              <a:rPr lang="en-US" sz="2400" spc="-35" dirty="0" smtClean="0">
                <a:latin typeface="Constantia" panose="02030602050306030303"/>
                <a:cs typeface="Constantia" panose="02030602050306030303"/>
              </a:rPr>
              <a:t>Typical</a:t>
            </a:r>
            <a:r>
              <a:rPr lang="en-US" sz="2400" spc="-70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2400" spc="-5" dirty="0" smtClean="0">
                <a:latin typeface="Constantia" panose="02030602050306030303"/>
                <a:cs typeface="Constantia" panose="02030602050306030303"/>
              </a:rPr>
              <a:t>cellular</a:t>
            </a:r>
            <a:r>
              <a:rPr lang="en-US" sz="2400" spc="-190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2400" spc="-10" dirty="0" smtClean="0">
                <a:latin typeface="Constantia" panose="02030602050306030303"/>
                <a:cs typeface="Constantia" panose="02030602050306030303"/>
              </a:rPr>
              <a:t>architecture</a:t>
            </a:r>
            <a:r>
              <a:rPr lang="en-US" sz="2400" spc="-170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2400" dirty="0" smtClean="0">
                <a:latin typeface="Constantia" panose="02030602050306030303"/>
                <a:cs typeface="Constantia" panose="02030602050306030303"/>
              </a:rPr>
              <a:t>at</a:t>
            </a:r>
            <a:r>
              <a:rPr lang="en-US" sz="2400" spc="-105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2400" spc="-5" dirty="0" smtClean="0">
                <a:latin typeface="Constantia" panose="02030602050306030303"/>
                <a:cs typeface="Constantia" panose="02030602050306030303"/>
              </a:rPr>
              <a:t>the</a:t>
            </a:r>
            <a:r>
              <a:rPr lang="en-US" sz="2400" spc="-125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2400" spc="-10" dirty="0" smtClean="0">
                <a:latin typeface="Constantia" panose="02030602050306030303"/>
                <a:cs typeface="Constantia" panose="02030602050306030303"/>
              </a:rPr>
              <a:t>site</a:t>
            </a:r>
            <a:r>
              <a:rPr lang="en-US" sz="2400" spc="-145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2400" dirty="0" smtClean="0">
                <a:latin typeface="Constantia" panose="02030602050306030303"/>
                <a:cs typeface="Constantia" panose="02030602050306030303"/>
              </a:rPr>
              <a:t>of</a:t>
            </a:r>
            <a:r>
              <a:rPr lang="en-US" sz="2400" spc="45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2400" dirty="0" smtClean="0">
                <a:latin typeface="Constantia" panose="02030602050306030303"/>
                <a:cs typeface="Constantia" panose="02030602050306030303"/>
              </a:rPr>
              <a:t>lesion  </a:t>
            </a:r>
            <a:r>
              <a:rPr lang="en-US" sz="2400" spc="-15" dirty="0" smtClean="0">
                <a:latin typeface="Constantia" panose="02030602050306030303"/>
                <a:cs typeface="Constantia" panose="02030602050306030303"/>
              </a:rPr>
              <a:t>(liver </a:t>
            </a:r>
            <a:r>
              <a:rPr lang="en-US" sz="2400" spc="-5" dirty="0" smtClean="0">
                <a:latin typeface="Constantia" panose="02030602050306030303"/>
                <a:cs typeface="Constantia" panose="02030602050306030303"/>
              </a:rPr>
              <a:t>abscess) is</a:t>
            </a:r>
            <a:r>
              <a:rPr lang="en-US" sz="2400" spc="-285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2400" dirty="0" smtClean="0">
                <a:latin typeface="Constantia" panose="02030602050306030303"/>
                <a:cs typeface="Constantia" panose="02030602050306030303"/>
              </a:rPr>
              <a:t>seen.</a:t>
            </a:r>
          </a:p>
          <a:p>
            <a:pPr marL="286385" marR="961390" indent="-109855">
              <a:lnSpc>
                <a:spcPct val="100000"/>
              </a:lnSpc>
              <a:spcBef>
                <a:spcPts val="870"/>
              </a:spcBef>
            </a:pPr>
            <a:r>
              <a:rPr lang="en-US" sz="3600" b="1" spc="-5" dirty="0" smtClean="0">
                <a:solidFill>
                  <a:srgbClr val="FF0000"/>
                </a:solidFill>
                <a:latin typeface="Constantia" panose="02030602050306030303"/>
                <a:cs typeface="Constantia" panose="02030602050306030303"/>
              </a:rPr>
              <a:t>7</a:t>
            </a:r>
            <a:r>
              <a:rPr lang="en-US" sz="3600" b="1" u="heavy" spc="-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. </a:t>
            </a:r>
            <a:r>
              <a:rPr lang="en-US" sz="3600" b="1" u="heavy" spc="-1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Detection </a:t>
            </a:r>
            <a:r>
              <a:rPr lang="en-US" sz="3600" b="1" u="heavy" spc="-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of antibodies</a:t>
            </a:r>
            <a:r>
              <a:rPr lang="en-US" sz="3600" b="1" u="heavy" spc="-15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3600" b="1" u="heavy" spc="-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in  </a:t>
            </a:r>
            <a:r>
              <a:rPr lang="en-US" sz="3600" b="1" u="heavy" spc="-3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liver</a:t>
            </a:r>
            <a:r>
              <a:rPr lang="en-US" sz="3600" b="1" u="heavy" spc="-20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3600" b="1" u="heavy" spc="-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onstantia" panose="02030602050306030303"/>
                <a:cs typeface="Constantia" panose="02030602050306030303"/>
              </a:rPr>
              <a:t>pus:</a:t>
            </a:r>
            <a:endParaRPr lang="en-US" sz="3600" dirty="0" smtClean="0">
              <a:latin typeface="Constantia" panose="02030602050306030303"/>
              <a:cs typeface="Constantia" panose="02030602050306030303"/>
            </a:endParaRPr>
          </a:p>
          <a:p>
            <a:pPr marL="286385" marR="230505" indent="678180">
              <a:lnSpc>
                <a:spcPct val="100000"/>
              </a:lnSpc>
              <a:spcBef>
                <a:spcPts val="715"/>
              </a:spcBef>
            </a:pPr>
            <a:r>
              <a:rPr lang="en-US" sz="2400" b="1" dirty="0" smtClean="0">
                <a:latin typeface="Constantia" panose="02030602050306030303"/>
                <a:cs typeface="Constantia" panose="02030602050306030303"/>
              </a:rPr>
              <a:t>Gel </a:t>
            </a:r>
            <a:r>
              <a:rPr lang="en-US" sz="2400" b="1" spc="-5" dirty="0" smtClean="0">
                <a:latin typeface="Constantia" panose="02030602050306030303"/>
                <a:cs typeface="Constantia" panose="02030602050306030303"/>
              </a:rPr>
              <a:t>diffusion </a:t>
            </a:r>
            <a:r>
              <a:rPr lang="en-US" sz="2400" dirty="0" smtClean="0">
                <a:latin typeface="Constantia" panose="02030602050306030303"/>
                <a:cs typeface="Constantia" panose="02030602050306030303"/>
              </a:rPr>
              <a:t>and </a:t>
            </a:r>
            <a:r>
              <a:rPr lang="en-US" sz="2400" b="1" spc="-10" dirty="0" smtClean="0">
                <a:latin typeface="Constantia" panose="02030602050306030303"/>
                <a:cs typeface="Constantia" panose="02030602050306030303"/>
              </a:rPr>
              <a:t>Counter </a:t>
            </a:r>
            <a:r>
              <a:rPr lang="en-US" sz="2400" b="1" spc="-15" dirty="0" smtClean="0">
                <a:latin typeface="Constantia" panose="02030602050306030303"/>
                <a:cs typeface="Constantia" panose="02030602050306030303"/>
              </a:rPr>
              <a:t>Current</a:t>
            </a:r>
            <a:r>
              <a:rPr lang="en-US" sz="2400" b="1" spc="-340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2400" b="1" dirty="0" err="1" smtClean="0">
                <a:latin typeface="Constantia" panose="02030602050306030303"/>
                <a:cs typeface="Constantia" panose="02030602050306030303"/>
              </a:rPr>
              <a:t>Immuno</a:t>
            </a:r>
            <a:r>
              <a:rPr lang="en-US" sz="2400" b="1" dirty="0" smtClean="0">
                <a:latin typeface="Constantia" panose="02030602050306030303"/>
                <a:cs typeface="Constantia" panose="02030602050306030303"/>
              </a:rPr>
              <a:t>  </a:t>
            </a:r>
            <a:r>
              <a:rPr lang="en-US" sz="2400" b="1" spc="-5" dirty="0" smtClean="0">
                <a:latin typeface="Constantia" panose="02030602050306030303"/>
                <a:cs typeface="Constantia" panose="02030602050306030303"/>
              </a:rPr>
              <a:t>Electrophoresis</a:t>
            </a:r>
            <a:r>
              <a:rPr lang="en-US" sz="2400" b="1" spc="-95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2400" b="1" spc="-15" dirty="0" smtClean="0">
                <a:latin typeface="Constantia" panose="02030602050306030303"/>
                <a:cs typeface="Constantia" panose="02030602050306030303"/>
              </a:rPr>
              <a:t>(CCIEP)</a:t>
            </a:r>
            <a:r>
              <a:rPr lang="en-US" sz="2400" b="1" spc="-10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2400" spc="-10" dirty="0" smtClean="0">
                <a:latin typeface="Constantia" panose="02030602050306030303"/>
                <a:cs typeface="Constantia" panose="02030602050306030303"/>
              </a:rPr>
              <a:t>test</a:t>
            </a:r>
            <a:r>
              <a:rPr lang="en-US" sz="2400" spc="-175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2400" spc="-15" dirty="0" smtClean="0">
                <a:latin typeface="Constantia" panose="02030602050306030303"/>
                <a:cs typeface="Constantia" panose="02030602050306030303"/>
              </a:rPr>
              <a:t>are</a:t>
            </a:r>
            <a:r>
              <a:rPr lang="en-US" sz="2400" spc="-130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2400" spc="-10" dirty="0" smtClean="0">
                <a:latin typeface="Constantia" panose="02030602050306030303"/>
                <a:cs typeface="Constantia" panose="02030602050306030303"/>
              </a:rPr>
              <a:t>commonly</a:t>
            </a:r>
            <a:r>
              <a:rPr lang="en-US" sz="2400" spc="-150" dirty="0" smtClean="0">
                <a:latin typeface="Constantia" panose="02030602050306030303"/>
                <a:cs typeface="Constantia" panose="02030602050306030303"/>
              </a:rPr>
              <a:t> </a:t>
            </a:r>
            <a:r>
              <a:rPr lang="en-US" sz="2400" spc="-5" dirty="0" smtClean="0">
                <a:latin typeface="Constantia" panose="02030602050306030303"/>
                <a:cs typeface="Constantia" panose="02030602050306030303"/>
              </a:rPr>
              <a:t>used.</a:t>
            </a:r>
            <a:endParaRPr lang="en-US" sz="2400" dirty="0">
              <a:latin typeface="Constantia" panose="02030602050306030303"/>
              <a:cs typeface="Constantia" panose="02030602050306030303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/>
          <p:cNvSpPr txBox="1">
            <a:spLocks noGrp="1"/>
          </p:cNvSpPr>
          <p:nvPr>
            <p:ph type="title"/>
          </p:nvPr>
        </p:nvSpPr>
        <p:spPr>
          <a:xfrm>
            <a:off x="444500" y="255778"/>
            <a:ext cx="275463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b="1" spc="-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P</a:t>
            </a:r>
            <a:r>
              <a:rPr sz="4500" b="1" spc="-5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r</a:t>
            </a:r>
            <a:r>
              <a:rPr sz="4500" b="1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op</a:t>
            </a:r>
            <a:r>
              <a:rPr sz="4500" b="1" spc="-9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h</a:t>
            </a:r>
            <a:r>
              <a:rPr sz="4500" b="1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yl</a:t>
            </a:r>
            <a:r>
              <a:rPr sz="4500" b="1" spc="-4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4500" b="1" spc="-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xis</a:t>
            </a:r>
            <a:endParaRPr sz="45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0" name="object 8"/>
          <p:cNvSpPr/>
          <p:nvPr/>
        </p:nvSpPr>
        <p:spPr>
          <a:xfrm>
            <a:off x="381000" y="1219200"/>
            <a:ext cx="8229600" cy="51053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216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ENTAMOEBA HYSTOLYTICA Laboratory Diagnosis</vt:lpstr>
      <vt:lpstr>LABORATORY DIAGNOSIS</vt:lpstr>
      <vt:lpstr>Slide 3</vt:lpstr>
      <vt:lpstr>Slide 4</vt:lpstr>
      <vt:lpstr>Slide 5</vt:lpstr>
      <vt:lpstr>Slide 6</vt:lpstr>
      <vt:lpstr>Slide 7</vt:lpstr>
      <vt:lpstr>Slide 8</vt:lpstr>
      <vt:lpstr>Prophylaxis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ENTAMOEBA HYSTOLYTICA Laboratory Diagnosis</dc:title>
  <dc:creator>Dept.Of Pathology</dc:creator>
  <cp:lastModifiedBy>New</cp:lastModifiedBy>
  <cp:revision>3</cp:revision>
  <dcterms:created xsi:type="dcterms:W3CDTF">2006-08-16T00:00:00Z</dcterms:created>
  <dcterms:modified xsi:type="dcterms:W3CDTF">2024-01-14T06:49:23Z</dcterms:modified>
</cp:coreProperties>
</file>